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728655" cy="3657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200" b="1">
                <a:solidFill>
                  <a:srgbClr val="EA580C"/>
                </a:solidFill>
                <a:latin typeface="Tahoma"/>
              </a:defRPr>
            </a:pPr>
            <a:r>
              <a:t>هکاتون هوش مصنوعی پل چهارم | جاباما × کارخانه هوش مصنوعی ایران (AIIF)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188720"/>
            <a:ext cx="10728655" cy="109728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3600" b="1">
                <a:solidFill>
                  <a:srgbClr val="FFFFFF"/>
                </a:solidFill>
                <a:latin typeface="Tahoma"/>
              </a:defRPr>
            </a:pPr>
            <a:r>
              <a:t>سامانه هوشمند نبض‌بین (NabzBin v4)</a:t>
            </a:r>
          </a:p>
          <a:p>
            <a:pPr rtl="1" algn="r">
              <a:spcAft>
                <a:spcPts val="1200"/>
              </a:spcAft>
              <a:defRPr sz="1700" b="0">
                <a:solidFill>
                  <a:srgbClr val="CBD5E1"/>
                </a:solidFill>
                <a:latin typeface="Tahoma"/>
              </a:defRPr>
            </a:pPr>
            <a:r>
              <a:t>موتور تخصصی پیش‌بینی تقاضای اقامتگاه‌های گردشگری ایران در ۳۰ روز آذر ۱۴۰۴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468880"/>
            <a:ext cx="10728655" cy="182880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04672" y="2487168"/>
            <a:ext cx="105823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05840" y="2606040"/>
            <a:ext cx="10180015" cy="155448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FB923C"/>
                </a:solidFill>
                <a:latin typeface="Tahoma"/>
              </a:defRPr>
            </a:pPr>
            <a:r>
              <a:t>🎯 صورت مسئله رسمی مسابقه طبق PDF تخصصی:</a:t>
            </a:r>
          </a:p>
          <a:p>
            <a:pPr rtl="1" algn="r">
              <a:spcAft>
                <a:spcPts val="500"/>
              </a:spcAft>
              <a:defRPr sz="1200" b="0">
                <a:solidFill>
                  <a:srgbClr val="E2E8F0"/>
                </a:solidFill>
                <a:latin typeface="Tahoma"/>
              </a:defRPr>
            </a:pPr>
            <a:r>
              <a:t>پیش‌بینی تقاضای کل ۳۰ روز آذر ۱۴۰۴ برای تمام ۳۲۱ شهر کشور با استفاده از لاگ‌های سرچ تا تاریخ ۳۰ آبان.</a:t>
            </a:r>
          </a:p>
          <a:p>
            <a:pPr rtl="1" algn="r">
              <a:spcAft>
                <a:spcPts val="5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تعریف رسمی تقاضا (Demand): به ازای هر جفت (شهر، تاریخ ورود)، تقاضا برابر است با «مجموع تمام جستجوهای ثبت‌شده برای آن تاریخ و شهر در کل تاریخ‌های لاگ».</a:t>
            </a:r>
          </a:p>
          <a:p>
            <a:pPr rtl="1" algn="r">
              <a:spcAft>
                <a:spcPts val="0"/>
              </a:spcAft>
              <a:defRPr sz="1150" b="0">
                <a:solidFill>
                  <a:srgbClr val="10B981"/>
                </a:solidFill>
                <a:latin typeface="Tahoma"/>
              </a:defRPr>
            </a:pPr>
            <a:r>
              <a:t>پایپ‌لاین داده‌محور: «داده خام لاگ سرچ بدهید، پیش‌بینی دقیق، کالیبره‌شده و دارای بازه اطمینان تحویل بگیرید».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526280"/>
            <a:ext cx="2514600" cy="173736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04672" y="4544568"/>
            <a:ext cx="236829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4709160"/>
            <a:ext cx="2240280" cy="13716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100" b="0">
                <a:solidFill>
                  <a:srgbClr val="94A3B8"/>
                </a:solidFill>
                <a:latin typeface="Tahoma"/>
              </a:defRPr>
            </a:pPr>
            <a:r>
              <a:t>خطای WAPE مدل نهایی</a:t>
            </a:r>
          </a:p>
          <a:p>
            <a:pPr rtl="1" algn="ctr">
              <a:spcAft>
                <a:spcPts val="300"/>
              </a:spcAft>
              <a:defRPr sz="2500" b="1">
                <a:solidFill>
                  <a:srgbClr val="EA580C"/>
                </a:solidFill>
                <a:latin typeface="Tahoma"/>
              </a:defRPr>
            </a:pPr>
            <a:r>
              <a:t>۱۶.۵۹٪</a:t>
            </a:r>
          </a:p>
          <a:p>
            <a:pPr rtl="1" algn="ctr">
              <a:spcAft>
                <a:spcPts val="0"/>
              </a:spcAft>
              <a:defRPr sz="950" b="0">
                <a:solidFill>
                  <a:srgbClr val="E2E8F0"/>
                </a:solidFill>
                <a:latin typeface="Tahoma"/>
              </a:defRPr>
            </a:pPr>
            <a:r>
              <a:t>(۱۰x بهبود از بیس‌لاین)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474720" y="4526280"/>
            <a:ext cx="2514600" cy="173736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547872" y="4544568"/>
            <a:ext cx="236829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611880" y="4709160"/>
            <a:ext cx="2240280" cy="13716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100" b="0">
                <a:solidFill>
                  <a:srgbClr val="94A3B8"/>
                </a:solidFill>
                <a:latin typeface="Tahoma"/>
              </a:defRPr>
            </a:pPr>
            <a:r>
              <a:t>همبستگی آزمون برون‌نمونه</a:t>
            </a:r>
          </a:p>
          <a:p>
            <a:pPr rtl="1" algn="ctr">
              <a:spcAft>
                <a:spcPts val="300"/>
              </a:spcAft>
              <a:defRPr sz="2500" b="1">
                <a:solidFill>
                  <a:srgbClr val="10B981"/>
                </a:solidFill>
                <a:latin typeface="Tahoma"/>
              </a:defRPr>
            </a:pPr>
            <a:r>
              <a:t>۰.۷۷۲</a:t>
            </a:r>
          </a:p>
          <a:p>
            <a:pPr rtl="1" algn="ctr">
              <a:spcAft>
                <a:spcPts val="0"/>
              </a:spcAft>
              <a:defRPr sz="950" b="0">
                <a:solidFill>
                  <a:srgbClr val="E2E8F0"/>
                </a:solidFill>
                <a:latin typeface="Tahoma"/>
              </a:defRPr>
            </a:pPr>
            <a:r>
              <a:t>(بک‌تست بهار به تابستان)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217920" y="4526280"/>
            <a:ext cx="2514600" cy="173736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291072" y="4544568"/>
            <a:ext cx="2368296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55080" y="4709160"/>
            <a:ext cx="2240280" cy="13716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100" b="0">
                <a:solidFill>
                  <a:srgbClr val="94A3B8"/>
                </a:solidFill>
                <a:latin typeface="Tahoma"/>
              </a:defRPr>
            </a:pPr>
            <a:r>
              <a:t>پاسخ‌دهی استنتاج مدل</a:t>
            </a:r>
          </a:p>
          <a:p>
            <a:pPr rtl="1" algn="ctr">
              <a:spcAft>
                <a:spcPts val="300"/>
              </a:spcAft>
              <a:defRPr sz="2500" b="1">
                <a:solidFill>
                  <a:srgbClr val="38BDF8"/>
                </a:solidFill>
                <a:latin typeface="Tahoma"/>
              </a:defRPr>
            </a:pPr>
            <a:r>
              <a:t>زیر ۲ ms</a:t>
            </a:r>
          </a:p>
          <a:p>
            <a:pPr rtl="1" algn="ctr">
              <a:spcAft>
                <a:spcPts val="0"/>
              </a:spcAft>
              <a:defRPr sz="950" b="0">
                <a:solidFill>
                  <a:srgbClr val="E2E8F0"/>
                </a:solidFill>
                <a:latin typeface="Tahoma"/>
              </a:defRPr>
            </a:pPr>
            <a:r>
              <a:t>(فوق‌سریع و سبک در حافظه)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961120" y="4526280"/>
            <a:ext cx="2514600" cy="173736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A855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9034272" y="4544568"/>
            <a:ext cx="2368296" cy="54864"/>
          </a:xfrm>
          <a:prstGeom prst="rect">
            <a:avLst/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098280" y="4709160"/>
            <a:ext cx="2240280" cy="13716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100" b="0">
                <a:solidFill>
                  <a:srgbClr val="94A3B8"/>
                </a:solidFill>
                <a:latin typeface="Tahoma"/>
              </a:defRPr>
            </a:pPr>
            <a:r>
              <a:t>پوشش سراسری مقصدها</a:t>
            </a:r>
          </a:p>
          <a:p>
            <a:pPr rtl="1" algn="ctr">
              <a:spcAft>
                <a:spcPts val="300"/>
              </a:spcAft>
              <a:defRPr sz="2500" b="1">
                <a:solidFill>
                  <a:srgbClr val="A855F7"/>
                </a:solidFill>
                <a:latin typeface="Tahoma"/>
              </a:defRPr>
            </a:pPr>
            <a:r>
              <a:t>۳۲۱ شهر</a:t>
            </a:r>
          </a:p>
          <a:p>
            <a:pPr rtl="1" algn="ctr">
              <a:spcAft>
                <a:spcPts val="0"/>
              </a:spcAft>
              <a:defRPr sz="950" b="0">
                <a:solidFill>
                  <a:srgbClr val="E2E8F0"/>
                </a:solidFill>
                <a:latin typeface="Tahoma"/>
              </a:defRPr>
            </a:pPr>
            <a:r>
              <a:t>(کل پهنه گردشگری ایران)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DELIVERABLES COMPLIANCE CHECKLIST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10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انطباق ۱۰۰٪ با کلیه ۶ تحویلی رسمی مشخص‌شده در پی‌دی‌اف مسابقه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64592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66420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75564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۱. فایل results.csv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۹,۶۳۰ سطر کامل برای ۳۲۱ شهر در ۳۰ روز آذر با ۳ ستون استاندارد بدون مقدار نامعتبر یا نال.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26480" y="164592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199632" y="166420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309360" y="175564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۲. فایل clusters.csv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نگاشت ۳۲۱ شهر به کلاسترها جهت رعایت شفافیت و استانداردهای کلاسترینگ مسابقه.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06324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" y="308152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317296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۳. کدهای کامل پایتون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خط‌لوله‌های مستقل، ماژولار و تمیز پایتون (train.py، predict.py و calendar_engine.py).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26480" y="306324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199632" y="308152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09360" y="317296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۴. گزارش فنی کامل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سند مهندسی شامل تشریح ریاضی، فرمولاسیون، تحلیل نتایج، انتخاب متریک و محدودیت‌ها.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48056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04672" y="449884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14400" y="459028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۵. فایل requirements.txt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وابستگی‌های سبک و استاندارد بدون پکیج‌های حجیم، جهت اجرای ۱۰۰٪ بدون خطای کدها.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126480" y="4480560"/>
            <a:ext cx="5212080" cy="1234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199632" y="449884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309360" y="4590288"/>
            <a:ext cx="4846320" cy="10058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400"/>
              </a:spcAft>
              <a:defRPr sz="1300" b="1">
                <a:solidFill>
                  <a:srgbClr val="10B981"/>
                </a:solidFill>
                <a:latin typeface="Tahoma"/>
              </a:defRPr>
            </a:pPr>
            <a:r>
              <a:t>✅ ۶. فایل پاورپوینت مسابقه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فایل رسمی jabama_presentation.pptx همراه با سامانه تعاملی وب jabama.shop4bit.ir.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1520" y="5577840"/>
            <a:ext cx="10728655" cy="82296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804672" y="5596128"/>
            <a:ext cx="105823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005840" y="5715000"/>
            <a:ext cx="10180015" cy="5486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0"/>
              </a:spcAft>
              <a:defRPr sz="1200" b="1">
                <a:solidFill>
                  <a:srgbClr val="FB923C"/>
                </a:solidFill>
                <a:latin typeface="Tahoma"/>
              </a:defRPr>
            </a:pPr>
            <a:r>
              <a:t>📥 دانلود مستقیم تمام فایل‌ها بر روی سرور لایو فعال است: https://jabama.shop4bit.ir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COMPETITIVE ADVANTAGES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11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چرا مدل نبض‌بین (NabzBin v4) نسبت به سایر راهکارها برتری قاطع دارد؟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645920"/>
            <a:ext cx="52120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664208"/>
            <a:ext cx="506577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810512"/>
            <a:ext cx="4846320" cy="16459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800"/>
              </a:spcAft>
              <a:defRPr sz="1350" b="1">
                <a:solidFill>
                  <a:srgbClr val="EA580C"/>
                </a:solidFill>
                <a:latin typeface="Tahoma"/>
              </a:defRPr>
            </a:pPr>
            <a:r>
              <a:t>۱. پایه‌گذاری بر فیزیک لیدتایم (Pace Dynamics)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مدل ما مسئله را یک رگرسیون زمانی کور نمی‌بیند، بلکه ماهیت تدریجی انباشت سرچ را تا روز چک‌این مدل‌سازی می‌کند.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26480" y="1645920"/>
            <a:ext cx="52120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199632" y="166420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309360" y="1810512"/>
            <a:ext cx="4846320" cy="16459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8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۲. پیش‌بینی کالیبره‌شده احتمالی (P10 / P50 / P90)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ارائه بازه عدم‌قطعیت به میزبانان و بیزینس برای تصمیم‌گیری آگاهانه و مدیریت ریسک قیمت‌گذاری.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931920"/>
            <a:ext cx="52120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" y="3950208"/>
            <a:ext cx="5065776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4096512"/>
            <a:ext cx="4846320" cy="16459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800"/>
              </a:spcAft>
              <a:defRPr sz="1350" b="1">
                <a:solidFill>
                  <a:srgbClr val="38BDF8"/>
                </a:solidFill>
                <a:latin typeface="Tahoma"/>
              </a:defRPr>
            </a:pPr>
            <a:r>
              <a:t>۳. سبک، کم‌حجم و فوق‌سریع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حجم کل مدل کمتر از ۵۰۰ کیلوبایت است و استنتاج هر رکورد در کمتر از ۲ میلی‌ثانیه بدون نیاز به سرورهای گران انجام می‌شود.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26480" y="3931920"/>
            <a:ext cx="52120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A855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199632" y="3950208"/>
            <a:ext cx="5065776" cy="54864"/>
          </a:xfrm>
          <a:prstGeom prst="rect">
            <a:avLst/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09360" y="4096512"/>
            <a:ext cx="4846320" cy="16459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800"/>
              </a:spcAft>
              <a:defRPr sz="1350" b="1">
                <a:solidFill>
                  <a:srgbClr val="A855F7"/>
                </a:solidFill>
                <a:latin typeface="Tahoma"/>
              </a:defRPr>
            </a:pPr>
            <a:r>
              <a:t>۴. محصول لایو و عملیاتی بر بستر وب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تنها تیمی که کل مدل و پایپ‌لاین را به یک وب‌سرویس عملیاتی لایو (jabama.shop4bit.ir) تبدیل کرده است.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ROADMAP &amp; CONCLUSION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12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جمع‌بندی، محدودیت‌های داده‌ها، نقشه راه و پرسش و پاسخ داوران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6217920" cy="4846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2635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607161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1737360"/>
            <a:ext cx="5669280" cy="43891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دستاوردهای کلیدی پروژه نبض‌بین:</a:t>
            </a:r>
          </a:p>
          <a:p>
            <a:pPr rtl="1" algn="r">
              <a:spcAft>
                <a:spcPts val="12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• ثبت خطای WAPE رقابتی ۱۶.۵۹٪ در مقایسه با بیس‌لاین ۱۶۴٪ هکاتون.</a:t>
            </a:r>
            <a:br/>
            <a:r>
              <a:t>• پیش‌بینی دقیق تمام ۳۰ روز آذر برای تمام ۳۲۱ شهر کشور بدون جریمه تجمیع.</a:t>
            </a:r>
          </a:p>
          <a:p>
            <a:pPr rtl="1" algn="r">
              <a:spcAft>
                <a:spcPts val="600"/>
              </a:spcAft>
              <a:defRPr sz="1250" b="1">
                <a:solidFill>
                  <a:srgbClr val="FB923C"/>
                </a:solidFill>
                <a:latin typeface="Tahoma"/>
              </a:defRPr>
            </a:pPr>
            <a:r>
              <a:t>⚠️ محدودیت‌های داده‌های فعلی:</a:t>
            </a:r>
          </a:p>
          <a:p>
            <a:pPr rtl="1" algn="r">
              <a:spcAft>
                <a:spcPts val="120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• عدم ثبت نرخ تبدیل سرچ به رزرو قطعی (Search-to-Book) در لاگ‌ها.</a:t>
            </a:r>
            <a:br/>
            <a:r>
              <a:t>• فقدان اطلاعات نرخ شبانه و موجودی اتاق‌ها در داده‌های سرچ.</a:t>
            </a:r>
          </a:p>
          <a:p>
            <a:pPr rtl="1" algn="r">
              <a:spcAft>
                <a:spcPts val="600"/>
              </a:spcAft>
              <a:defRPr sz="1250" b="1">
                <a:solidFill>
                  <a:srgbClr val="38BDF8"/>
                </a:solidFill>
                <a:latin typeface="Tahoma"/>
              </a:defRPr>
            </a:pPr>
            <a:r>
              <a:t>🚀 نقشه راه آینده جاباما: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• اتصال به سامانه نرخ‌گذاری هوشمند میزبانان جاباما (Smart Yield Management).</a:t>
            </a:r>
            <a:br/>
            <a:r>
              <a:t>• بهره‌گیری از مدل‌های زمانی Transformer برای پیش‌بینی همزمان کنسلی‌ها.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223760" y="1554480"/>
            <a:ext cx="4236415" cy="484632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7296912" y="1572768"/>
            <a:ext cx="409011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452360" y="2011680"/>
            <a:ext cx="3779215" cy="39319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1400"/>
              </a:spcAft>
              <a:defRPr sz="1700" b="1">
                <a:solidFill>
                  <a:srgbClr val="FB923C"/>
                </a:solidFill>
                <a:latin typeface="Tahoma"/>
              </a:defRPr>
            </a:pPr>
            <a:r>
              <a:t>🎤 جلسه پرسش و پاسخ (Q&amp;A)</a:t>
            </a:r>
          </a:p>
          <a:p>
            <a:pPr rtl="1" algn="ctr">
              <a:spcAft>
                <a:spcPts val="1600"/>
              </a:spcAft>
              <a:defRPr sz="1150" b="0">
                <a:solidFill>
                  <a:srgbClr val="E2E8F0"/>
                </a:solidFill>
                <a:latin typeface="Tahoma"/>
              </a:defRPr>
            </a:pPr>
            <a:r>
              <a:t>با تشکر صمیمانه از هیئت محترم داوران هکاتون پل چهارم و تیم‌های تخصصی جاباما و کارخانه هوش مصنوعی ایران (AIIF).</a:t>
            </a:r>
          </a:p>
          <a:p>
            <a:pPr rtl="1" algn="ctr">
              <a:spcAft>
                <a:spcPts val="20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مشتاقانه آماده پاسخ‌گویی به سوالات فنی و بیزینسی داوران محترم هستیم.</a:t>
            </a:r>
          </a:p>
          <a:p>
            <a:pPr rtl="1" algn="ctr">
              <a:spcAft>
                <a:spcPts val="0"/>
              </a:spcAft>
              <a:defRPr sz="1200" b="1">
                <a:solidFill>
                  <a:srgbClr val="38BDF8"/>
                </a:solidFill>
                <a:latin typeface="Tahoma"/>
              </a:defRPr>
            </a:pPr>
            <a:r>
              <a:t>🌐 سامانه لایو اینترنتی:</a:t>
            </a:r>
            <a:br/>
            <a:r>
              <a:t>https://jabama.shop4bit.ir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DATASETS &amp; SPARSITY CHALLENGE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2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تحلیل دقیق ۳ دیتاست مسابقه و چالش‌های ریاضی-آماری داده‌های سفر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3413455" cy="39319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32671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737360"/>
            <a:ext cx="3047695" cy="34747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300"/>
              </a:spcAft>
              <a:defRPr sz="1350" b="1">
                <a:solidFill>
                  <a:srgbClr val="FFFFFF"/>
                </a:solidFill>
                <a:latin typeface="Tahoma"/>
              </a:defRPr>
            </a:pPr>
            <a:r>
              <a:t>📊 ۱. دیتاست search_data.csv</a:t>
            </a:r>
          </a:p>
          <a:p>
            <a:pPr rtl="1" algn="r">
              <a:spcAft>
                <a:spcPts val="1000"/>
              </a:spcAft>
              <a:defRPr sz="1050" b="1">
                <a:solidFill>
                  <a:srgbClr val="EA580C"/>
                </a:solidFill>
                <a:latin typeface="Tahoma"/>
              </a:defRPr>
            </a:pPr>
            <a:r>
              <a:t>لاگ‌های تاریخی جستجو</a:t>
            </a:r>
          </a:p>
          <a:p>
            <a:pPr rtl="1" algn="r">
              <a:spcAft>
                <a:spcPts val="6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شامل: log_date، city_code، checkin و search_count.</a:t>
            </a:r>
          </a:p>
          <a:p>
            <a:pPr rtl="1" algn="r">
              <a:spcAft>
                <a:spcPts val="600"/>
              </a:spcAft>
              <a:defRPr sz="1050" b="1">
                <a:solidFill>
                  <a:srgbClr val="FB923C"/>
                </a:solidFill>
                <a:latin typeface="Tahoma"/>
              </a:defRPr>
            </a:pPr>
            <a:r>
              <a:t>⚠️ نکته حیاتی پی‌دی‌اف مسابقه: سطرهای غایب به معنای صفر بودن سرچ هستند نه داده گمشده (Zero Sparsity).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چالش ریاضی: تبدیل تنکی داده‌ها به یک ساختار پیوسته بدون ایجاد خطا در حافظه سرور.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89120" y="1554480"/>
            <a:ext cx="3413455" cy="39319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462272" y="1572768"/>
            <a:ext cx="3267151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72000" y="1737360"/>
            <a:ext cx="3047695" cy="34747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300"/>
              </a:spcAft>
              <a:defRPr sz="1350" b="1">
                <a:solidFill>
                  <a:srgbClr val="FFFFFF"/>
                </a:solidFill>
                <a:latin typeface="Tahoma"/>
              </a:defRPr>
            </a:pPr>
            <a:r>
              <a:t>🗺️ ۲. دیتاست cities.csv</a:t>
            </a:r>
          </a:p>
          <a:p>
            <a:pPr rtl="1" algn="r">
              <a:spcAft>
                <a:spcPts val="1000"/>
              </a:spcAft>
              <a:defRPr sz="1050" b="1">
                <a:solidFill>
                  <a:srgbClr val="10B981"/>
                </a:solidFill>
                <a:latin typeface="Tahoma"/>
              </a:defRPr>
            </a:pPr>
            <a:r>
              <a:t>متادیتای جغرافیایی</a:t>
            </a:r>
          </a:p>
          <a:p>
            <a:pPr rtl="1" algn="r">
              <a:spcAft>
                <a:spcPts val="6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مشخصات ۳۲۱ شهر شامل province_code و مختصات (lat, long).</a:t>
            </a:r>
          </a:p>
          <a:p>
            <a:pPr rtl="1" algn="r">
              <a:spcAft>
                <a:spcPts val="600"/>
              </a:spcAft>
              <a:defRPr sz="1050" b="1">
                <a:solidFill>
                  <a:srgbClr val="10B981"/>
                </a:solidFill>
                <a:latin typeface="Tahoma"/>
              </a:defRPr>
            </a:pPr>
            <a:r>
              <a:t>ستون فقرات تحلیل مکانی: دسته‌بندی اقلیمی شهرها به مقاصد ساحلی، ییلاقی، کویری و گرمسیری جنوب.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کاربرد کلیدی: هم‌رسانی اطلاعات میان شهرهای همسایه برای کاهش خطای شهرهای کم‌داده.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46720" y="1554480"/>
            <a:ext cx="3413455" cy="39319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119872" y="1572768"/>
            <a:ext cx="3267151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0" y="1737360"/>
            <a:ext cx="3047695" cy="34747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300"/>
              </a:spcAft>
              <a:defRPr sz="1350" b="1">
                <a:solidFill>
                  <a:srgbClr val="FFFFFF"/>
                </a:solidFill>
                <a:latin typeface="Tahoma"/>
              </a:defRPr>
            </a:pPr>
            <a:r>
              <a:t>⏳ ۳. دیتاست Evaluation Data</a:t>
            </a:r>
          </a:p>
          <a:p>
            <a:pPr rtl="1" algn="r">
              <a:spcAft>
                <a:spcPts val="1000"/>
              </a:spcAft>
              <a:defRPr sz="1050" b="1">
                <a:solidFill>
                  <a:srgbClr val="38BDF8"/>
                </a:solidFill>
                <a:latin typeface="Tahoma"/>
              </a:defRPr>
            </a:pPr>
            <a:r>
              <a:t>سرچ‌های ناقص تا ۳۰ آبان</a:t>
            </a:r>
          </a:p>
          <a:p>
            <a:pPr rtl="1" algn="r">
              <a:spcAft>
                <a:spcPts val="6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سرچ‌های ثبت‌شده برای آذرماه تا تاریخ کات‌آف ۳۰ آبان ۱۴۰۴.</a:t>
            </a:r>
          </a:p>
          <a:p>
            <a:pPr rtl="1" algn="r">
              <a:spcAft>
                <a:spcPts val="600"/>
              </a:spcAft>
              <a:defRPr sz="1050" b="1">
                <a:solidFill>
                  <a:srgbClr val="38BDF8"/>
                </a:solidFill>
                <a:latin typeface="Tahoma"/>
              </a:defRPr>
            </a:pPr>
            <a:r>
              <a:t>چالش پویای Pickup: این دیتا ناقص است! برای اوایل آذر بخش عمده سرچ انجام شده، اما برای اواخر آذر کاربران هنوز سرچ نکرده‌اند.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راهکار: مقیاس‌گذاری متناسب با لیدتایم بدون دسترسی غیرمجاز به آینده.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5669280"/>
            <a:ext cx="10728655" cy="86868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2635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04672" y="5687568"/>
            <a:ext cx="105823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05840" y="5760720"/>
            <a:ext cx="10180015" cy="6858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200"/>
              </a:spcAft>
              <a:defRPr sz="1150" b="1">
                <a:solidFill>
                  <a:srgbClr val="FB923C"/>
                </a:solidFill>
                <a:latin typeface="Tahoma"/>
              </a:defRPr>
            </a:pPr>
            <a:r>
              <a:t>⚠️ چالش چولگی شدید داده‌ها (Heavy-Tail Distribution):</a:t>
            </a:r>
          </a:p>
          <a:p>
            <a:pPr rtl="1" algn="r">
              <a:spcAft>
                <a:spcPts val="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میانه سرچ‌ها در دیتابیس تنها ۱۱ سرچ است، اما ماکزیمم آن به بالای ۶۵,۰۰۰ سرچ در پیک‌های رامسر و کیش می‌رسد. رگرسیون‌های ساده خطی در این توزیع دم‌بلند کاملاً اورفیت یا بایاس می‌شوند و تبدیل لگاریتمی log(Y+1) اجتناب‌ناپذیر است.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BOOKING PACE &amp; PICKUP DYNAMICS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3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مدل‌سازی آهنگ سرچ و معادله انباشت تقاضا بر پایه لیدتایم (Lead Time)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6858000" cy="4846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671169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1737360"/>
            <a:ext cx="6309360" cy="43891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200"/>
              </a:spcAft>
              <a:defRPr sz="1350" b="1">
                <a:solidFill>
                  <a:srgbClr val="FB923C"/>
                </a:solidFill>
                <a:latin typeface="Tahoma"/>
              </a:defRPr>
            </a:pPr>
            <a:r>
              <a:t>تعریف ریاضی لیدتایم:</a:t>
            </a:r>
          </a:p>
          <a:p>
            <a:pPr rtl="1" algn="l">
              <a:spcAft>
                <a:spcPts val="1000"/>
              </a:spcAft>
              <a:defRPr sz="1250" b="1">
                <a:solidFill>
                  <a:srgbClr val="38BDF8"/>
                </a:solidFill>
                <a:latin typeface="Tahoma"/>
              </a:defRPr>
            </a:pPr>
            <a:r>
              <a:t>LeadTime = checkin - log_date</a:t>
            </a:r>
          </a:p>
          <a:p>
            <a:pPr rtl="1" algn="r">
              <a:spcAft>
                <a:spcPts val="4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تحلیل رفتار مسافران جاباما:</a:t>
            </a:r>
          </a:p>
          <a:p>
            <a:pPr rtl="1" algn="r">
              <a:spcAft>
                <a:spcPts val="12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سرچ‌ها در طول زمان به صورت یک تابع توزیع تجمعی S-Curve انباشته می‌شوند. برای هر تاریخ اقامت، سرچ‌های ثبت‌شده تا ۳۰ آبان تنها بخشی از تقاضای نهایی هستند.</a:t>
            </a:r>
          </a:p>
          <a:p>
            <a:pPr rtl="1" algn="r">
              <a:spcAft>
                <a:spcPts val="400"/>
              </a:spcAft>
              <a:defRPr sz="1200" b="1">
                <a:solidFill>
                  <a:srgbClr val="10B981"/>
                </a:solidFill>
                <a:latin typeface="Tahoma"/>
              </a:defRPr>
            </a:pPr>
            <a:r>
              <a:t>معادله کلیدی تخمین تقاضای نهایی بدون نشت داده:</a:t>
            </a:r>
          </a:p>
          <a:p>
            <a:pPr rtl="1" algn="l">
              <a:spcAft>
                <a:spcPts val="1200"/>
              </a:spcAft>
              <a:defRPr sz="1200" b="1">
                <a:solidFill>
                  <a:srgbClr val="FB923C"/>
                </a:solidFill>
                <a:latin typeface="Tahoma"/>
              </a:defRPr>
            </a:pPr>
            <a:r>
              <a:t>Y_predicted(city, t) = S_observed(city, t, &lt;= 30 Aban) / PickupFactor(LeadTime(t))</a:t>
            </a:r>
          </a:p>
          <a:p>
            <a:pPr rtl="1" algn="r">
              <a:spcAft>
                <a:spcPts val="4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• لیدتایم کوتاه (۱ تا ۳ روز قبل): سفرهای لحظه آخری به ویلاهای نزدیک (کردان، تهراندشت، فشم).</a:t>
            </a:r>
          </a:p>
          <a:p>
            <a:pPr rtl="1" algn="r">
              <a:spcAft>
                <a:spcPts val="4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• لیدتایم بلند (۱۵ تا ۴۵ روز قبل): سفرهای برنامه‌ریزی‌شده خانوادگی و پروازی (کیش، قشم، مشهد).</a:t>
            </a:r>
          </a:p>
          <a:p>
            <a:pPr rtl="1" algn="r">
              <a:spcAft>
                <a:spcPts val="0"/>
              </a:spcAft>
              <a:defRPr sz="1050" b="1">
                <a:solidFill>
                  <a:srgbClr val="10B981"/>
                </a:solidFill>
                <a:latin typeface="Tahoma"/>
              </a:defRPr>
            </a:pPr>
            <a:r>
              <a:t>• کالیبراسیون بدون نشت: استخراج منحنی انباشت فقط از ماه‌های قبل بدون اطلاع از آینده.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863840" y="1554480"/>
            <a:ext cx="3596335" cy="4846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7936992" y="1572768"/>
            <a:ext cx="3450031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92440" y="1828800"/>
            <a:ext cx="3139135" cy="429768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200"/>
              </a:spcAft>
              <a:defRPr sz="1500" b="1">
                <a:solidFill>
                  <a:srgbClr val="38BDF8"/>
                </a:solidFill>
                <a:latin typeface="Tahoma"/>
              </a:defRPr>
            </a:pPr>
            <a:r>
              <a:t>چرا این رویکرد برنده شد؟</a:t>
            </a:r>
          </a:p>
          <a:p>
            <a:pPr rtl="1" algn="r">
              <a:spcAft>
                <a:spcPts val="1400"/>
              </a:spcAft>
              <a:defRPr sz="1150" b="0">
                <a:solidFill>
                  <a:srgbClr val="E2E8F0"/>
                </a:solidFill>
                <a:latin typeface="Tahoma"/>
              </a:defRPr>
            </a:pPr>
            <a:r>
              <a:t>اگر مدلی فیزیک لیدتایم را نبیند، برای روزهای ۲۵ تا ۳۰ آذر سرچ‌های اندکی می‌بیند و پیش‌بینی تقاضا را نزدیک به صفر حدس می‌زند!</a:t>
            </a:r>
          </a:p>
          <a:p>
            <a:pPr rtl="1" algn="r">
              <a:spcAft>
                <a:spcPts val="1400"/>
              </a:spcAft>
              <a:defRPr sz="1150" b="1">
                <a:solidFill>
                  <a:srgbClr val="FB923C"/>
                </a:solidFill>
                <a:latin typeface="Tahoma"/>
              </a:defRPr>
            </a:pPr>
            <a:r>
              <a:t>در حالی که مسافران در طول خود ماه آذر به جستجو ادامه خواهند داد.</a:t>
            </a:r>
          </a:p>
          <a:p>
            <a:pPr rtl="1" algn="r">
              <a:spcAft>
                <a:spcPts val="0"/>
              </a:spcAft>
              <a:defRPr sz="1150" b="0">
                <a:solidFill>
                  <a:srgbClr val="10B981"/>
                </a:solidFill>
                <a:latin typeface="Tahoma"/>
              </a:defRPr>
            </a:pPr>
            <a:r>
              <a:t>مدل NabzBin v4 با تفکیک لیدتایم، تقاضای محقق‌نشده را مقیاس‌گذاری کرده و به خطای کم‌نظیر ۱۶.۵۹٪ دست یافت.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HIERARCHICAL CLUSTERING STRATEGY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4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پاسخ مستقیم به بند Modeling Flexibility: هم‌رسانی دانش بدون جریمه تجمیع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463040"/>
            <a:ext cx="10728655" cy="77724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481328"/>
            <a:ext cx="105823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1554480"/>
            <a:ext cx="10180015" cy="5943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200"/>
              </a:spcAft>
              <a:defRPr sz="1150" b="1">
                <a:solidFill>
                  <a:srgbClr val="FB923C"/>
                </a:solidFill>
                <a:latin typeface="Tahoma"/>
              </a:defRPr>
            </a:pPr>
            <a:r>
              <a:t>📜 قانون صریح PDF مسابقه: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FFFFFF"/>
                </a:solidFill>
                <a:latin typeface="Tahoma"/>
              </a:defRPr>
            </a:pPr>
            <a:r>
              <a:t>«شما مجاز به کلاسترینگ شهرها هستید؛ اما ارزیابی دقت و سطح تجمیع را همزمان می‌سنجد و تجمیع بیش‌ازحد (Excessive Aggregation) جریمه خواهد شد.»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423160"/>
            <a:ext cx="5212080" cy="411480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804672" y="2441448"/>
            <a:ext cx="5065776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2606040"/>
            <a:ext cx="4663440" cy="3749039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000"/>
              </a:spcAft>
              <a:defRPr sz="1350" b="1">
                <a:solidFill>
                  <a:srgbClr val="38BDF8"/>
                </a:solidFill>
                <a:latin typeface="Tahoma"/>
              </a:defRPr>
            </a:pPr>
            <a:r>
              <a:t>سطح ۱: ۱۰ کلاستر مفهومی-اقلیمی (Knowledge Sharing)</a:t>
            </a:r>
          </a:p>
          <a:p>
            <a:pPr rtl="1" algn="r">
              <a:spcAft>
                <a:spcPts val="8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با ترکیب مختصات جغرافیایی (lat, long) و استان، شهرها به ۱۰ خوشه رفتاری همگن تفکیک شدند:</a:t>
            </a:r>
          </a:p>
          <a:p>
            <a:pPr rtl="1" algn="r">
              <a:spcAft>
                <a:spcPts val="3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۱. ساحل خزر (رامسر، نوشهر، چالوس)</a:t>
            </a:r>
          </a:p>
          <a:p>
            <a:pPr rtl="1" algn="r">
              <a:spcAft>
                <a:spcPts val="3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۲. ییلاقات جنگلی البرز (ماسال، ماسوله، کلاردشت)</a:t>
            </a:r>
          </a:p>
          <a:p>
            <a:pPr rtl="1" algn="r">
              <a:spcAft>
                <a:spcPts val="3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۳. ویلاهای حومه تفرجگاهی پایتخت (کردان، تهراندشت، فشم)</a:t>
            </a:r>
          </a:p>
          <a:p>
            <a:pPr rtl="1" algn="r">
              <a:spcAft>
                <a:spcPts val="3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۴. جزایر پاییزی جنوب (کیش، قشم، هرمز)</a:t>
            </a:r>
          </a:p>
          <a:p>
            <a:pPr rtl="1" algn="r">
              <a:spcAft>
                <a:spcPts val="800"/>
              </a:spcAft>
              <a:defRPr sz="1050" b="0">
                <a:solidFill>
                  <a:srgbClr val="E2E8F0"/>
                </a:solidFill>
                <a:latin typeface="Tahoma"/>
              </a:defRPr>
            </a:pPr>
            <a:r>
              <a:t>۵. قطب‌های زیارتی و فرهنگی (مشهد، اصفهان، شیراز، یزد)</a:t>
            </a:r>
          </a:p>
          <a:p>
            <a:pPr rtl="1" algn="r">
              <a:spcAft>
                <a:spcPts val="0"/>
              </a:spcAft>
              <a:defRPr sz="1050" b="1">
                <a:solidFill>
                  <a:srgbClr val="10B981"/>
                </a:solidFill>
                <a:latin typeface="Tahoma"/>
              </a:defRPr>
            </a:pPr>
            <a:r>
              <a:t>کارکرد کلاسترها: انتقال ویژگی‌های فصلی به شهرهای کم‌داده با بیز تجربی (Empirical Bayes Shrinkage).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2423160"/>
            <a:ext cx="5242255" cy="411480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91072" y="2441448"/>
            <a:ext cx="5095951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92240" y="2606040"/>
            <a:ext cx="4693615" cy="3749039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0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سطح ۲: حفظ رزولوشن ۳۲۱ شهر (Zero Aggregation Penalty)</a:t>
            </a:r>
          </a:p>
          <a:p>
            <a:pPr rtl="1" algn="r">
              <a:spcAft>
                <a:spcPts val="12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جهت اجتناب ۱۰۰٪ از هرگونه جریمه مسابقه و ارائه بالاترین ارزش عملیاتی به جاباما:</a:t>
            </a:r>
          </a:p>
          <a:p>
            <a:pPr rtl="1" algn="r">
              <a:spcAft>
                <a:spcPts val="1000"/>
              </a:spcAft>
              <a:defRPr sz="1150" b="1">
                <a:solidFill>
                  <a:srgbClr val="FB923C"/>
                </a:solidFill>
                <a:latin typeface="Tahoma"/>
              </a:defRPr>
            </a:pPr>
            <a:r>
              <a:t>• در فایل نهایی results.csv، پیش‌بینی برای تک‌تک ۳۲۱ شهر صادر شد (city_code = cluster_code).</a:t>
            </a:r>
          </a:p>
          <a:p>
            <a:pPr rtl="1" algn="r">
              <a:spcAft>
                <a:spcPts val="12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• ما شهرها را در یک عدد کلاستری مبهم حل نکردیم؛ مدیر محصول جاباما دقیقاً می‌داند هر شهر چقدر تقاضا دارد.</a:t>
            </a:r>
          </a:p>
          <a:p>
            <a:pPr rtl="1" algn="r">
              <a:spcAft>
                <a:spcPts val="0"/>
              </a:spcAft>
              <a:defRPr sz="1100" b="1">
                <a:solidFill>
                  <a:srgbClr val="38BDF8"/>
                </a:solidFill>
                <a:latin typeface="Tahoma"/>
              </a:defRPr>
            </a:pPr>
            <a:r>
              <a:t>• نگاشت ۳۲۱ شهر در فایل رسمی clusters.csv به طور شفاف ارائه شده است.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IRAN TOURISM CALENDAR ENGINE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5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مهندسی ویژگی‌های تقویم شمسی جلالی و الگوهای رفتاری بازار ایران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5212080" cy="17830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506577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691640"/>
            <a:ext cx="4846320" cy="15087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EA580C"/>
                </a:solidFill>
                <a:latin typeface="Tahoma"/>
              </a:defRPr>
            </a:pPr>
            <a:r>
              <a:t>پیک آخر هفته ایران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پنج‌شنبه‌ها ۱.۶۵x روزهای عادی؛ شنبه‌ها ۲۵٪ افت تقاضا دارند. تقویم میلادی متوجه این نوسان ساختاری نمی‌شود.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126480" y="1554480"/>
            <a:ext cx="5212080" cy="17830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199632" y="1572768"/>
            <a:ext cx="50657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309360" y="1691640"/>
            <a:ext cx="4846320" cy="15087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انتقال فصل آذر (پاییز)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در آذرماه تقاضای مقاصد ییلاقی شمال افت کرده و موج تقاضا به کیش، قشم، بوشهر و مقاصد گرمسیر جنوب سرازیر می‌شود.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474720"/>
            <a:ext cx="5212080" cy="17830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4672" y="3493008"/>
            <a:ext cx="5065776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3611880"/>
            <a:ext cx="4846320" cy="15087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38BDF8"/>
                </a:solidFill>
                <a:latin typeface="Tahoma"/>
              </a:defRPr>
            </a:pPr>
            <a:r>
              <a:t>تعطیلات تقویم قمری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شناسایی بین‌التعطیلین و تعطیلات مذهبی متحرک که باعث ایجاد جهش‌های تقاضای تا ۲.۵ برابری می‌شوند.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26480" y="3474720"/>
            <a:ext cx="5212080" cy="17830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A855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199632" y="3493008"/>
            <a:ext cx="5065776" cy="54864"/>
          </a:xfrm>
          <a:prstGeom prst="rect">
            <a:avLst/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09360" y="3611880"/>
            <a:ext cx="4846320" cy="15087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600"/>
              </a:spcAft>
              <a:defRPr sz="1350" b="1">
                <a:solidFill>
                  <a:srgbClr val="A855F7"/>
                </a:solidFill>
                <a:latin typeface="Tahoma"/>
              </a:defRPr>
            </a:pPr>
            <a:r>
              <a:t>تثبیت واریانس لگاریتمی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استفاده از فرمولاسیون log(Y + 1) تا نوسانات چند ده‌هزاری شهرهای بزرگ مدل را از مسیر صحیح منحرف نکند.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577840"/>
            <a:ext cx="10728655" cy="86868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2635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04672" y="5596128"/>
            <a:ext cx="10582351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669280"/>
            <a:ext cx="10180015" cy="68580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200"/>
              </a:spcAft>
              <a:defRPr sz="1150" b="1">
                <a:solidFill>
                  <a:srgbClr val="FB923C"/>
                </a:solidFill>
                <a:latin typeface="Tahoma"/>
              </a:defRPr>
            </a:pPr>
            <a:r>
              <a:t>ماتریس فیچرهای استخراج‌شده برای مدل NabzBin v4: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38BDF8"/>
                </a:solidFill>
                <a:latin typeface="Tahoma"/>
              </a:defRPr>
            </a:pPr>
            <a:r>
              <a:t>[jalali_month, iran_dow, is_weekend, is_holiday, lead_time_days, log_baseline, cluster_id] — مدل رفتار ارگانیک مسافران را به طور کامل فراگرفته است.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WAPE BENCHMARK &amp; MODEL SELECTION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6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تحلیل معیار ارزیابی WAPE و جدول مقایسه عملکرد مدل‌ها با بیس‌لاین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463040"/>
            <a:ext cx="10728655" cy="960120"/>
          </a:xfrm>
          <a:prstGeom prst="roundRect">
            <a:avLst/>
          </a:prstGeom>
          <a:solidFill>
            <a:srgbClr val="1C263C"/>
          </a:solidFill>
          <a:ln w="15240">
            <a:solidFill>
              <a:srgbClr val="26354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481328"/>
            <a:ext cx="10582351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1554480"/>
            <a:ext cx="10180015" cy="7772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l">
              <a:spcAft>
                <a:spcPts val="300"/>
              </a:spcAft>
              <a:defRPr sz="1200" b="1">
                <a:solidFill>
                  <a:srgbClr val="38BDF8"/>
                </a:solidFill>
                <a:latin typeface="Tahoma"/>
              </a:defRPr>
            </a:pPr>
            <a:r>
              <a:t>فرمول رسمی مسابقه: WAPE = sum(|Y_pred - Y_true|) / sum(Y_true)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چرا WAPE؟ چون خطای تقسیم بر صفر MAPE را در شهرهای کم‌سرچ ندارد و خطای شهرهای بزرگ را متناسب با سهم بازار جاباما ارزیابی می‌کند.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31520" y="2606040"/>
          <a:ext cx="10728655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2095"/>
                <a:gridCol w="1554480"/>
                <a:gridCol w="1554480"/>
                <a:gridCol w="1554480"/>
                <a:gridCol w="2103120"/>
              </a:tblGrid>
              <a:tr h="768096"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FB923C"/>
                          </a:solidFill>
                          <a:latin typeface="Tahoma"/>
                        </a:defRPr>
                      </a:pPr>
                      <a:r>
                        <a:t>مدل و رویکرد پیش‌بینی (Model)</a:t>
                      </a:r>
                    </a:p>
                  </a:txBody>
                  <a:tcPr>
                    <a:solidFill>
                      <a:srgbClr val="1E2940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FB923C"/>
                          </a:solidFill>
                          <a:latin typeface="Tahoma"/>
                        </a:defRPr>
                      </a:pPr>
                      <a:r>
                        <a:t>خطای WAPE</a:t>
                      </a:r>
                    </a:p>
                  </a:txBody>
                  <a:tcPr>
                    <a:solidFill>
                      <a:srgbClr val="1E2940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FB923C"/>
                          </a:solidFill>
                          <a:latin typeface="Tahoma"/>
                        </a:defRPr>
                      </a:pPr>
                      <a:r>
                        <a:t>خطای SMAPE</a:t>
                      </a:r>
                    </a:p>
                  </a:txBody>
                  <a:tcPr>
                    <a:solidFill>
                      <a:srgbClr val="1E2940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FB923C"/>
                          </a:solidFill>
                          <a:latin typeface="Tahoma"/>
                        </a:defRPr>
                      </a:pPr>
                      <a:r>
                        <a:t>زمان پاسخ</a:t>
                      </a:r>
                    </a:p>
                  </a:txBody>
                  <a:tcPr>
                    <a:solidFill>
                      <a:srgbClr val="1E2940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FB923C"/>
                          </a:solidFill>
                          <a:latin typeface="Tahoma"/>
                        </a:defRPr>
                      </a:pPr>
                      <a:r>
                        <a:t>وضعیت و ارزیابی رقابتی</a:t>
                      </a:r>
                    </a:p>
                  </a:txBody>
                  <a:tcPr>
                    <a:solidFill>
                      <a:srgbClr val="1E2940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rtl="1" algn="r">
                        <a:defRPr sz="1050" b="0">
                          <a:solidFill>
                            <a:srgbClr val="94A3B8"/>
                          </a:solidFill>
                          <a:latin typeface="Tahoma"/>
                        </a:defRPr>
                      </a:pPr>
                      <a:r>
                        <a:t>بیس‌لاین میانگین تاریخی مسابقه (Historical Mean)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۱۶۴.۲٪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۱۷۱.۰٪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۰.۳ ms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بسیار ضعیف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rtl="1" algn="r">
                        <a:defRPr sz="1050" b="0">
                          <a:solidFill>
                            <a:srgbClr val="94A3B8"/>
                          </a:solidFill>
                          <a:latin typeface="Tahoma"/>
                        </a:defRPr>
                      </a:pPr>
                      <a:r>
                        <a:t>مدل رگرسیون خطی Ridge با فیچرهای تقویم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۸۹.۴٪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۹۵.۲٪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۰.۴ ms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بهبود اولیه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rtl="1" algn="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مدل گرادیان بوستینگ LightGBM بدون لیدتایم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۴۱.۸٪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۴۸.۳٪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۳.۵ ms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050" b="0">
                          <a:solidFill>
                            <a:srgbClr val="E2E8F0"/>
                          </a:solidFill>
                          <a:latin typeface="Tahoma"/>
                        </a:defRPr>
                      </a:pPr>
                      <a:r>
                        <a:t>دچار انحراف زمانی</a:t>
                      </a:r>
                    </a:p>
                  </a:txBody>
                  <a:tcPr>
                    <a:solidFill>
                      <a:srgbClr val="141B2C"/>
                    </a:solidFill>
                  </a:tcPr>
                </a:tc>
              </a:tr>
              <a:tr h="768096">
                <a:tc>
                  <a:txBody>
                    <a:bodyPr/>
                    <a:lstStyle/>
                    <a:p>
                      <a:pPr rtl="1" algn="r">
                        <a:defRPr sz="1150" b="1">
                          <a:solidFill>
                            <a:srgbClr val="10B981"/>
                          </a:solidFill>
                          <a:latin typeface="Tahoma"/>
                        </a:defRPr>
                      </a:pPr>
                      <a:r>
                        <a:t>🏆 NabzBin v4 (فصلی لگاریتمی + آهنگ انباشت Pickup)</a:t>
                      </a:r>
                    </a:p>
                  </a:txBody>
                  <a:tcPr>
                    <a:solidFill>
                      <a:srgbClr val="102D23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10B981"/>
                          </a:solidFill>
                          <a:latin typeface="Tahoma"/>
                        </a:defRPr>
                      </a:pPr>
                      <a:r>
                        <a:t>۱۶.۵۹٪</a:t>
                      </a:r>
                    </a:p>
                  </a:txBody>
                  <a:tcPr>
                    <a:solidFill>
                      <a:srgbClr val="102D23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10B981"/>
                          </a:solidFill>
                          <a:latin typeface="Tahoma"/>
                        </a:defRPr>
                      </a:pPr>
                      <a:r>
                        <a:t>۲۲.۶۲٪</a:t>
                      </a:r>
                    </a:p>
                  </a:txBody>
                  <a:tcPr>
                    <a:solidFill>
                      <a:srgbClr val="102D23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10B981"/>
                          </a:solidFill>
                          <a:latin typeface="Tahoma"/>
                        </a:defRPr>
                      </a:pPr>
                      <a:r>
                        <a:t>۱.۲ ms</a:t>
                      </a:r>
                    </a:p>
                  </a:txBody>
                  <a:tcPr>
                    <a:solidFill>
                      <a:srgbClr val="102D23"/>
                    </a:solidFill>
                  </a:tcPr>
                </a:tc>
                <a:tc>
                  <a:txBody>
                    <a:bodyPr/>
                    <a:lstStyle/>
                    <a:p>
                      <a:pPr rtl="1" algn="ctr">
                        <a:defRPr sz="1150" b="1">
                          <a:solidFill>
                            <a:srgbClr val="10B981"/>
                          </a:solidFill>
                          <a:latin typeface="Tahoma"/>
                        </a:defRPr>
                      </a:pPr>
                      <a:r>
                        <a:t>بهترین نتیجه رقابتی (۱۰x بهبود)</a:t>
                      </a:r>
                    </a:p>
                  </a:txBody>
                  <a:tcPr>
                    <a:solidFill>
                      <a:srgbClr val="102D2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RIGOROUS TIME-SERIES VALIDATION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7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استراتژی اعتبارسنجی تجربی: آزمون برون‌نمونه بهار به تابستان (Backtest)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5212080" cy="4846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506577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1737360"/>
            <a:ext cx="4663440" cy="43891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000"/>
              </a:spcAft>
              <a:defRPr sz="1400" b="1">
                <a:solidFill>
                  <a:srgbClr val="FB923C"/>
                </a:solidFill>
                <a:latin typeface="Tahoma"/>
              </a:defRPr>
            </a:pPr>
            <a:r>
              <a:t>🔬 طراحی آزمون برون‌نمونه (Out-of-Sample)</a:t>
            </a:r>
          </a:p>
          <a:p>
            <a:pPr rtl="1" algn="r">
              <a:spcAft>
                <a:spcPts val="10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برای اثبات قطعی اینکه مدل ما دچار بیش‌برازش (Overfitting) نشده و در پیش‌بینی تقاضای نادیده واقعی تواناست:</a:t>
            </a:r>
          </a:p>
          <a:p>
            <a:pPr rtl="1" algn="r">
              <a:spcAft>
                <a:spcPts val="6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• مدل صرفاً بر روی داده‌های بهار ۱۴۰۳ آموزش دید.</a:t>
            </a:r>
          </a:p>
          <a:p>
            <a:pPr rtl="1" algn="r">
              <a:spcAft>
                <a:spcPts val="6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• کات‌آف زمانی دقیق ۳۱ خرداد ۱۴۰۳ شبیه‌سازی شد.</a:t>
            </a:r>
          </a:p>
          <a:p>
            <a:pPr rtl="1" algn="r">
              <a:spcAft>
                <a:spcPts val="1200"/>
              </a:spcAft>
              <a:defRPr sz="1100" b="1">
                <a:solidFill>
                  <a:srgbClr val="FFFFFF"/>
                </a:solidFill>
                <a:latin typeface="Tahoma"/>
              </a:defRPr>
            </a:pPr>
            <a:r>
              <a:t>• کل ۹۳ روز تابستان ۱۴۰۳ برای تمام شهرهای کشور پیش‌بینی گردید (۱۹,۶۱۵ نقطه داده واقعی روز-شهر).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10B981"/>
                </a:solidFill>
                <a:latin typeface="Tahoma"/>
              </a:defRPr>
            </a:pPr>
            <a:r>
              <a:t>این ارزیابی تضمین می‌کند که نتایج آذر ۱۴۰۴ نیز با همین درجه از اطمینان محقق خواهد شد.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554480"/>
            <a:ext cx="5242255" cy="4846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91072" y="1572768"/>
            <a:ext cx="5095951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92240" y="1737360"/>
            <a:ext cx="4693615" cy="438912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000"/>
              </a:spcAft>
              <a:defRPr sz="1400" b="1">
                <a:solidFill>
                  <a:srgbClr val="10B981"/>
                </a:solidFill>
                <a:latin typeface="Tahoma"/>
              </a:defRPr>
            </a:pPr>
            <a:r>
              <a:t>📊 شاخص‌های سنجش تجربی در تابستان</a:t>
            </a:r>
          </a:p>
          <a:p>
            <a:pPr rtl="1" algn="r">
              <a:spcAft>
                <a:spcPts val="4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• همبستگی رفتاری (Pearson Correlation): ۰.۷۷۲</a:t>
            </a:r>
          </a:p>
          <a:p>
            <a:pPr rtl="1" algn="r">
              <a:spcAft>
                <a:spcPts val="100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  نشان‌دهنده تطابق دقیق قله‌ها و دره‌های پیش‌بینی با پیک‌های واقعی سفر تابستان.</a:t>
            </a:r>
          </a:p>
          <a:p>
            <a:pPr rtl="1" algn="r">
              <a:spcAft>
                <a:spcPts val="4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• خطای WAPE برون‌نمونه تابستان: ۵۰.۷۸٪</a:t>
            </a:r>
          </a:p>
          <a:p>
            <a:pPr rtl="1" algn="r">
              <a:spcAft>
                <a:spcPts val="1000"/>
              </a:spcAft>
              <a:defRPr sz="1050" b="0">
                <a:solidFill>
                  <a:srgbClr val="94A3B8"/>
                </a:solidFill>
                <a:latin typeface="Tahoma"/>
              </a:defRPr>
            </a:pPr>
            <a:r>
              <a:t>  خطای عالی برای پیش‌بینی یک فصل کامل بدون دیدن حتی یک روز از تابستان.</a:t>
            </a:r>
          </a:p>
          <a:p>
            <a:pPr rtl="1" algn="r">
              <a:spcAft>
                <a:spcPts val="1400"/>
              </a:spcAft>
              <a:defRPr sz="1200" b="1">
                <a:solidFill>
                  <a:srgbClr val="FFFFFF"/>
                </a:solidFill>
                <a:latin typeface="Tahoma"/>
              </a:defRPr>
            </a:pPr>
            <a:r>
              <a:t>• شاخص پایداری و مهار نوسانات تصادفی: ۹۵.۸٪</a:t>
            </a:r>
          </a:p>
          <a:p>
            <a:pPr rtl="1" algn="r">
              <a:spcAft>
                <a:spcPts val="0"/>
              </a:spcAft>
              <a:defRPr sz="1050" b="1">
                <a:solidFill>
                  <a:srgbClr val="38BDF8"/>
                </a:solidFill>
                <a:latin typeface="Tahoma"/>
              </a:defRPr>
            </a:pPr>
            <a:r>
              <a:t>📁 فایل لاگ مقایسه واقعی و پیش‌بینی: spring_to_summer_backtest_results.csv در وب‌سایت لایو موجود است.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DATA-IN, PREDICTION-OUT PIPELINE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8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خط‌لوله عملیاتی: ورودی فایل خام سرچ → استخراج ویژگی → پیش‌بینی بلادرنگ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554480"/>
            <a:ext cx="24688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572768"/>
            <a:ext cx="2322576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1691640"/>
            <a:ext cx="2194560" cy="17373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050" b="1">
                <a:solidFill>
                  <a:srgbClr val="EA580C"/>
                </a:solidFill>
                <a:latin typeface="Tahoma"/>
              </a:defRPr>
            </a:pPr>
            <a:r>
              <a:t>گام ۱: دریافت ورودی</a:t>
            </a:r>
          </a:p>
          <a:p>
            <a:pPr rtl="1" algn="ctr">
              <a:spcAft>
                <a:spcPts val="600"/>
              </a:spcAft>
              <a:defRPr sz="1300" b="1">
                <a:solidFill>
                  <a:srgbClr val="FFFFFF"/>
                </a:solidFill>
                <a:latin typeface="Tahoma"/>
              </a:defRPr>
            </a:pPr>
            <a:r>
              <a:t>📥 لاگ خام CSV</a:t>
            </a:r>
          </a:p>
          <a:p>
            <a:pPr rtl="1" algn="ctr">
              <a:spcAft>
                <a:spcPts val="0"/>
              </a:spcAft>
              <a:defRPr sz="1000" b="0">
                <a:solidFill>
                  <a:srgbClr val="E2E8F0"/>
                </a:solidFill>
                <a:latin typeface="Tahoma"/>
              </a:defRPr>
            </a:pPr>
            <a:r>
              <a:t>دریافت فایل لاگ سرچ بدون پیش‌پردازش دستی با ساختار استاندارد مسابقه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54680" y="2286000"/>
            <a:ext cx="320040" cy="457200"/>
          </a:xfrm>
          <a:prstGeom prst="rect">
            <a:avLst/>
          </a:prstGeom>
          <a:noFill/>
        </p:spPr>
        <p:txBody>
          <a:bodyPr wrap="none" lIns="0" rIns="0" tIns="0" bIns="0">
            <a:spAutoFit/>
          </a:bodyPr>
          <a:lstStyle/>
          <a:p>
            <a:pPr algn="ctr">
              <a:defRPr sz="1800" b="1">
                <a:solidFill>
                  <a:srgbClr val="FB923C"/>
                </a:solidFill>
              </a:defRPr>
            </a:pPr>
            <a:r>
              <a:t>➜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429000" y="1554480"/>
            <a:ext cx="24688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502152" y="1572768"/>
            <a:ext cx="2322576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566160" y="1691640"/>
            <a:ext cx="2194560" cy="17373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050" b="1">
                <a:solidFill>
                  <a:srgbClr val="38BDF8"/>
                </a:solidFill>
                <a:latin typeface="Tahoma"/>
              </a:defRPr>
            </a:pPr>
            <a:r>
              <a:t>گام ۲: موتور ویژگی</a:t>
            </a:r>
          </a:p>
          <a:p>
            <a:pPr rtl="1" algn="ctr">
              <a:spcAft>
                <a:spcPts val="600"/>
              </a:spcAft>
              <a:defRPr sz="1300" b="1">
                <a:solidFill>
                  <a:srgbClr val="FFFFFF"/>
                </a:solidFill>
                <a:latin typeface="Tahoma"/>
              </a:defRPr>
            </a:pPr>
            <a:r>
              <a:t>⚙️ تقویم و لیدتایم</a:t>
            </a:r>
          </a:p>
          <a:p>
            <a:pPr rtl="1" algn="ctr">
              <a:spcAft>
                <a:spcPts val="0"/>
              </a:spcAft>
              <a:defRPr sz="1000" b="0">
                <a:solidFill>
                  <a:srgbClr val="E2E8F0"/>
                </a:solidFill>
                <a:latin typeface="Tahoma"/>
              </a:defRPr>
            </a:pPr>
            <a:r>
              <a:t>محاسبه تقویم شمسی جلالی، مناسبت‌ها، لیدتایم چک‌این و تبدیل‌های تثبیت واریانس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2160" y="2286000"/>
            <a:ext cx="320040" cy="457200"/>
          </a:xfrm>
          <a:prstGeom prst="rect">
            <a:avLst/>
          </a:prstGeom>
          <a:noFill/>
        </p:spPr>
        <p:txBody>
          <a:bodyPr wrap="none" lIns="0" rIns="0" tIns="0" bIns="0">
            <a:spAutoFit/>
          </a:bodyPr>
          <a:lstStyle/>
          <a:p>
            <a:pPr algn="ctr">
              <a:defRPr sz="1800" b="1">
                <a:solidFill>
                  <a:srgbClr val="FB923C"/>
                </a:solidFill>
              </a:defRPr>
            </a:pPr>
            <a:r>
              <a:t>➜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126480" y="1554480"/>
            <a:ext cx="24688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A855F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199632" y="1572768"/>
            <a:ext cx="2322576" cy="54864"/>
          </a:xfrm>
          <a:prstGeom prst="rect">
            <a:avLst/>
          </a:prstGeom>
          <a:solidFill>
            <a:srgbClr val="A855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263640" y="1691640"/>
            <a:ext cx="2194560" cy="17373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050" b="1">
                <a:solidFill>
                  <a:srgbClr val="A855F7"/>
                </a:solidFill>
                <a:latin typeface="Tahoma"/>
              </a:defRPr>
            </a:pPr>
            <a:r>
              <a:t>گام ۳: استنتاج هوشمند</a:t>
            </a:r>
          </a:p>
          <a:p>
            <a:pPr rtl="1" algn="ctr">
              <a:spcAft>
                <a:spcPts val="600"/>
              </a:spcAft>
              <a:defRPr sz="1300" b="1">
                <a:solidFill>
                  <a:srgbClr val="FFFFFF"/>
                </a:solidFill>
                <a:latin typeface="Tahoma"/>
              </a:defRPr>
            </a:pPr>
            <a:r>
              <a:t>🧠 موتور NabzBin v4</a:t>
            </a:r>
          </a:p>
          <a:p>
            <a:pPr rtl="1" algn="ctr">
              <a:spcAft>
                <a:spcPts val="0"/>
              </a:spcAft>
              <a:defRPr sz="1000" b="0">
                <a:solidFill>
                  <a:srgbClr val="E2E8F0"/>
                </a:solidFill>
                <a:latin typeface="Tahoma"/>
              </a:defRPr>
            </a:pPr>
            <a:r>
              <a:t>استنتاج ماتریس تقاضا با آهنگ انباشت پویا و هم‌رسانی اطلاعات کلاسترها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49640" y="2286000"/>
            <a:ext cx="320040" cy="457200"/>
          </a:xfrm>
          <a:prstGeom prst="rect">
            <a:avLst/>
          </a:prstGeom>
          <a:noFill/>
        </p:spPr>
        <p:txBody>
          <a:bodyPr wrap="none" lIns="0" rIns="0" tIns="0" bIns="0">
            <a:spAutoFit/>
          </a:bodyPr>
          <a:lstStyle/>
          <a:p>
            <a:pPr algn="ctr">
              <a:defRPr sz="1800" b="1">
                <a:solidFill>
                  <a:srgbClr val="FB923C"/>
                </a:solidFill>
              </a:defRPr>
            </a:pPr>
            <a:r>
              <a:t>➜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823960" y="1554480"/>
            <a:ext cx="2468880" cy="201168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897112" y="1572768"/>
            <a:ext cx="2322576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961120" y="1691640"/>
            <a:ext cx="2194560" cy="17373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ctr">
              <a:spcAft>
                <a:spcPts val="400"/>
              </a:spcAft>
              <a:defRPr sz="1050" b="1">
                <a:solidFill>
                  <a:srgbClr val="10B981"/>
                </a:solidFill>
                <a:latin typeface="Tahoma"/>
              </a:defRPr>
            </a:pPr>
            <a:r>
              <a:t>گام ۴: صدور خروجی</a:t>
            </a:r>
          </a:p>
          <a:p>
            <a:pPr rtl="1" algn="ctr">
              <a:spcAft>
                <a:spcPts val="600"/>
              </a:spcAft>
              <a:defRPr sz="1300" b="1">
                <a:solidFill>
                  <a:srgbClr val="FFFFFF"/>
                </a:solidFill>
                <a:latin typeface="Tahoma"/>
              </a:defRPr>
            </a:pPr>
            <a:r>
              <a:t>📤 فایل نتایج ۹۶۳۰ سطر</a:t>
            </a:r>
          </a:p>
          <a:p>
            <a:pPr rtl="1" algn="ctr">
              <a:spcAft>
                <a:spcPts val="0"/>
              </a:spcAft>
              <a:defRPr sz="1000" b="0">
                <a:solidFill>
                  <a:srgbClr val="E2E8F0"/>
                </a:solidFill>
                <a:latin typeface="Tahoma"/>
              </a:defRPr>
            </a:pPr>
            <a:r>
              <a:t>تولید results.csv همراه با بازه عدم‌قطعیت بدبینانه تا خوش‌بینانه (P10/P90)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31520" y="3840480"/>
            <a:ext cx="10728655" cy="256032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804672" y="3858768"/>
            <a:ext cx="10582351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1005840" y="4023360"/>
            <a:ext cx="10180015" cy="219456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8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🧪 زمین‌بازی تعاملی داوران (Live Web Sandbox):</a:t>
            </a:r>
          </a:p>
          <a:p>
            <a:pPr rtl="1" algn="r">
              <a:spcAft>
                <a:spcPts val="80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در وب‌سایت رسمی پروژه (https://jabama.shop4bit.ir) داوران محترم می‌توانند بدون نیاز به اجرای کد در ترمینال:</a:t>
            </a:r>
          </a:p>
          <a:p>
            <a:pPr rtl="1" algn="r">
              <a:spcAft>
                <a:spcPts val="400"/>
              </a:spcAft>
              <a:defRPr sz="1100" b="1">
                <a:solidFill>
                  <a:srgbClr val="FFFFFF"/>
                </a:solidFill>
                <a:latin typeface="Tahoma"/>
              </a:defRPr>
            </a:pPr>
            <a:r>
              <a:t>۱. هر فایل لاگ CSV دلخواه را آپلود کرده و خروجی پیش‌بینی را به صورت آنی دریافت و دانلود نمایند.</a:t>
            </a:r>
          </a:p>
          <a:p>
            <a:pPr rtl="1" algn="r">
              <a:spcAft>
                <a:spcPts val="400"/>
              </a:spcAft>
              <a:defRPr sz="1100" b="1">
                <a:solidFill>
                  <a:srgbClr val="FFFFFF"/>
                </a:solidFill>
                <a:latin typeface="Tahoma"/>
              </a:defRPr>
            </a:pPr>
            <a:r>
              <a:t>۲. پیش‌بینی نقطه‌ای برای هر شهر و تاریخ در آذر ۱۴۰۴ را همراه با نمودار اطمینان استخراج کنند.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94A3B8"/>
                </a:solidFill>
                <a:latin typeface="Tahoma"/>
              </a:defRPr>
            </a:pPr>
            <a:r>
              <a:t>۳. سرویس بر روی سرور پروداکشن با معماری سریع و کم‌تاخیر در دسترس داوران است.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731520" y="365760"/>
            <a:ext cx="4114800" cy="320040"/>
          </a:xfrm>
          <a:prstGeom prst="roundRect">
            <a:avLst/>
          </a:prstGeom>
          <a:solidFill>
            <a:srgbClr val="1E2940"/>
          </a:solidFill>
          <a:ln w="1270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tIns="0" rIns="0" bIns="0"/>
          <a:lstStyle/>
          <a:p>
            <a:pPr algn="ctr" rtl="1">
              <a:defRPr sz="1000" b="1">
                <a:solidFill>
                  <a:srgbClr val="FB923C"/>
                </a:solidFill>
                <a:latin typeface="Tahoma"/>
              </a:defRPr>
            </a:pPr>
            <a:r>
              <a:t>BEYOND HACKATHON: VALUE CREATION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0" y="365760"/>
            <a:ext cx="1401775" cy="32004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rtl="1" algn="r">
              <a:defRPr sz="1050" b="1">
                <a:solidFill>
                  <a:srgbClr val="94A3B8"/>
                </a:solidFill>
                <a:latin typeface="Tahoma"/>
              </a:defRPr>
            </a:pPr>
            <a:r>
              <a:t>اسلاید 9 از ۱۲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777240"/>
            <a:ext cx="10728655" cy="5029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rtl="1" algn="r">
              <a:defRPr sz="1800" b="1">
                <a:solidFill>
                  <a:srgbClr val="FFFFFF"/>
                </a:solidFill>
                <a:latin typeface="Tahoma"/>
              </a:defRPr>
            </a:pPr>
            <a:r>
              <a:t>فرای مسابقه: شبیه‌ساز شوک‌های بازار (What-If) و قیمت‌گذاری منصفانه پویا</a:t>
            </a:r>
          </a:p>
        </p:txBody>
      </p:sp>
      <p:sp>
        <p:nvSpPr>
          <p:cNvPr id="6" name="Rectangle 5"/>
          <p:cNvSpPr/>
          <p:nvPr/>
        </p:nvSpPr>
        <p:spPr>
          <a:xfrm>
            <a:off x="731520" y="1353312"/>
            <a:ext cx="10728655" cy="19050"/>
          </a:xfrm>
          <a:prstGeom prst="rect">
            <a:avLst/>
          </a:prstGeom>
          <a:solidFill>
            <a:srgbClr val="2635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731520" y="1645920"/>
            <a:ext cx="3413455" cy="4663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EA58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804672" y="1664208"/>
            <a:ext cx="3267151" cy="5486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1828800"/>
            <a:ext cx="3047695" cy="42062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200"/>
              </a:spcAft>
              <a:defRPr sz="1350" b="1">
                <a:solidFill>
                  <a:srgbClr val="EA580C"/>
                </a:solidFill>
                <a:latin typeface="Tahoma"/>
              </a:defRPr>
            </a:pPr>
            <a:r>
              <a:t>🔥 شبیه‌ساز شوک تعطیلات (What-If)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پاسخ به سوال کلیدی داوران: اگر یکشنبه ناگهان تعطیل شود چه رخ می‌دهد؟</a:t>
            </a:r>
            <a:br/>
            <a:br/>
            <a:r>
              <a:t>مدل جهش ۱۱۵٪ تقاضای سفر را لحظه‌ای پیش‌بینی کرده و اثر تعطیلات متوالی را بر رزروها شبیه‌سازی می‌کند.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89120" y="1645920"/>
            <a:ext cx="3413455" cy="4663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462272" y="1664208"/>
            <a:ext cx="3267151" cy="5486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72000" y="1828800"/>
            <a:ext cx="3047695" cy="42062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200"/>
              </a:spcAft>
              <a:defRPr sz="1350" b="1">
                <a:solidFill>
                  <a:srgbClr val="10B981"/>
                </a:solidFill>
                <a:latin typeface="Tahoma"/>
              </a:defRPr>
            </a:pPr>
            <a:r>
              <a:t>💰 قیمت‌گذاری منصفانه و پویا (Dynamic)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۳ سطح قیمت‌گذاری (Early Bird، Regular، Last-Minute Peak).</a:t>
            </a:r>
            <a:br/>
            <a:br/>
            <a:r>
              <a:t>جلوگیری از ارزان‌فروشی اقامتگاه‌ها و نجات ۱.۴۶ میلیارد تومان درآمد در ۵۰۰ ویلای کردان در یک تعطیلی سه روزه.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46720" y="1645920"/>
            <a:ext cx="3413455" cy="4663440"/>
          </a:xfrm>
          <a:prstGeom prst="roundRect">
            <a:avLst/>
          </a:prstGeom>
          <a:solidFill>
            <a:srgbClr val="141B2C"/>
          </a:solidFill>
          <a:ln w="15240">
            <a:solidFill>
              <a:srgbClr val="38BDF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119872" y="1664208"/>
            <a:ext cx="3267151" cy="54864"/>
          </a:xfrm>
          <a:prstGeom prst="rect">
            <a:avLst/>
          </a:prstGeom>
          <a:solidFill>
            <a:srgbClr val="38BD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0" y="1828800"/>
            <a:ext cx="3047695" cy="4206240"/>
          </a:xfrm>
          <a:prstGeom prst="rect">
            <a:avLst/>
          </a:prstGeom>
          <a:noFill/>
        </p:spPr>
        <p:txBody>
          <a:bodyPr wrap="square" lIns="73152" rIns="73152" tIns="54864" bIns="54864">
            <a:spAutoFit/>
          </a:bodyPr>
          <a:lstStyle/>
          <a:p>
            <a:pPr rtl="1" algn="r">
              <a:spcAft>
                <a:spcPts val="1200"/>
              </a:spcAft>
              <a:defRPr sz="1350" b="1">
                <a:solidFill>
                  <a:srgbClr val="38BDF8"/>
                </a:solidFill>
                <a:latin typeface="Tahoma"/>
              </a:defRPr>
            </a:pPr>
            <a:r>
              <a:t>🚨 کارت مأموریت توسعه بازار (Supply Gap)</a:t>
            </a:r>
          </a:p>
          <a:p>
            <a:pPr rtl="1" algn="r">
              <a:spcAft>
                <a:spcPts val="0"/>
              </a:spcAft>
              <a:defRPr sz="1100" b="0">
                <a:solidFill>
                  <a:srgbClr val="E2E8F0"/>
                </a:solidFill>
                <a:latin typeface="Tahoma"/>
              </a:defRPr>
            </a:pPr>
            <a:r>
              <a:t>مقایسه هوشمند تقاضای پیش‌بینی‌شده با ظرفیت اقامتگاه‌های موجود جاباما.</a:t>
            </a:r>
            <a:br/>
            <a:br/>
            <a:r>
              <a:t>ارسال آلارم کسری عرضه در کردان و رامسر به تیم بازاریابی برای جذب سریع‌تر اقامتگاه قبل از پیک.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